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handoutMasterIdLst>
    <p:handoutMasterId r:id="rId18"/>
  </p:handoutMasterIdLst>
  <p:sldIdLst>
    <p:sldId id="256" r:id="rId3"/>
    <p:sldId id="272" r:id="rId4"/>
    <p:sldId id="258" r:id="rId5"/>
    <p:sldId id="262" r:id="rId6"/>
    <p:sldId id="267" r:id="rId7"/>
    <p:sldId id="263" r:id="rId8"/>
    <p:sldId id="268" r:id="rId9"/>
    <p:sldId id="264" r:id="rId10"/>
    <p:sldId id="273" r:id="rId11"/>
    <p:sldId id="269" r:id="rId12"/>
    <p:sldId id="265" r:id="rId13"/>
    <p:sldId id="271" r:id="rId14"/>
    <p:sldId id="266" r:id="rId15"/>
    <p:sldId id="261" r:id="rId16"/>
    <p:sldId id="259" r:id="rId17"/>
  </p:sldIdLst>
  <p:sldSz cx="9906000" cy="6858000" type="A4"/>
  <p:notesSz cx="6669088" cy="9928225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95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2" y="-15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57D5F5-255B-495A-94B5-D8C7BF97579C}" type="datetimeFigureOut">
              <a:rPr lang="en-AU" smtClean="0"/>
              <a:pPr/>
              <a:t>1/09/2011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FE1BE7-ACAF-415C-854D-57B42313C0E3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artd_pptbg_1 3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694863" cy="6854825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114425" y="1114425"/>
            <a:ext cx="6070600" cy="180975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14425" y="3886200"/>
            <a:ext cx="6070600" cy="1752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3263" y="1114425"/>
            <a:ext cx="1978025" cy="4391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4425" y="1114425"/>
            <a:ext cx="5786438" cy="4391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4425" y="2266950"/>
            <a:ext cx="3881438" cy="3238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8263" y="2266950"/>
            <a:ext cx="3883025" cy="3238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3263" y="1114425"/>
            <a:ext cx="1978025" cy="4391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4425" y="1114425"/>
            <a:ext cx="5786438" cy="4391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4425" y="2266950"/>
            <a:ext cx="3881438" cy="3238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8263" y="2266950"/>
            <a:ext cx="3883025" cy="3238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artd_pptbg_2 30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699625" cy="6856413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14425" y="1114425"/>
            <a:ext cx="7916863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4425" y="2266950"/>
            <a:ext cx="7916863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2"/>
          </a:solidFill>
          <a:latin typeface="Verdan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2"/>
          </a:solidFill>
          <a:latin typeface="Verdan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2"/>
          </a:solidFill>
          <a:latin typeface="Verdan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452438" algn="l" rtl="0" eaLnBrk="1" fontAlgn="base" hangingPunct="1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cs typeface="+mn-cs"/>
        </a:defRPr>
      </a:lvl2pPr>
      <a:lvl3pPr marL="1430338" indent="-449263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buChar char="–"/>
        <a:defRPr sz="2900">
          <a:solidFill>
            <a:schemeClr val="tx1"/>
          </a:solidFill>
          <a:latin typeface="+mn-lt"/>
          <a:cs typeface="+mn-cs"/>
        </a:defRPr>
      </a:lvl3pPr>
      <a:lvl4pPr marL="2144713" indent="-449263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buChar char="–"/>
        <a:defRPr sz="2900">
          <a:solidFill>
            <a:schemeClr val="tx1"/>
          </a:solidFill>
          <a:latin typeface="+mn-lt"/>
          <a:cs typeface="+mn-cs"/>
        </a:defRPr>
      </a:lvl4pPr>
      <a:lvl5pPr marL="2776538" indent="-449263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buChar char="–"/>
        <a:defRPr sz="2900">
          <a:solidFill>
            <a:schemeClr val="tx1"/>
          </a:solidFill>
          <a:latin typeface="+mn-lt"/>
          <a:cs typeface="+mn-cs"/>
        </a:defRPr>
      </a:lvl5pPr>
      <a:lvl6pPr marL="3233738" indent="-449263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buChar char="–"/>
        <a:defRPr sz="2900">
          <a:solidFill>
            <a:schemeClr val="tx1"/>
          </a:solidFill>
          <a:latin typeface="+mn-lt"/>
          <a:cs typeface="+mn-cs"/>
        </a:defRPr>
      </a:lvl6pPr>
      <a:lvl7pPr marL="3690938" indent="-449263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buChar char="–"/>
        <a:defRPr sz="2900">
          <a:solidFill>
            <a:schemeClr val="tx1"/>
          </a:solidFill>
          <a:latin typeface="+mn-lt"/>
          <a:cs typeface="+mn-cs"/>
        </a:defRPr>
      </a:lvl7pPr>
      <a:lvl8pPr marL="4148138" indent="-449263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buChar char="–"/>
        <a:defRPr sz="2900">
          <a:solidFill>
            <a:schemeClr val="tx1"/>
          </a:solidFill>
          <a:latin typeface="+mn-lt"/>
          <a:cs typeface="+mn-cs"/>
        </a:defRPr>
      </a:lvl8pPr>
      <a:lvl9pPr marL="4605338" indent="-449263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buChar char="–"/>
        <a:defRPr sz="29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artd_pptbg_2 30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699625" cy="6856413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14425" y="1114425"/>
            <a:ext cx="7916863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4425" y="2266950"/>
            <a:ext cx="7916863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3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0" b="1">
          <a:solidFill>
            <a:schemeClr val="tx2"/>
          </a:solidFill>
          <a:latin typeface="Verdan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300" b="1">
          <a:solidFill>
            <a:schemeClr val="tx2"/>
          </a:solidFill>
          <a:latin typeface="Verdan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300" b="1">
          <a:solidFill>
            <a:schemeClr val="tx2"/>
          </a:solidFill>
          <a:latin typeface="Verdan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300" b="1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 b="1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 b="1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 b="1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 b="1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552450" indent="-552450" algn="l" rtl="0" fontAlgn="base">
        <a:spcBef>
          <a:spcPct val="20000"/>
        </a:spcBef>
        <a:spcAft>
          <a:spcPct val="0"/>
        </a:spcAft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814388" indent="-552450" algn="l" rtl="0" fontAlgn="base">
        <a:spcBef>
          <a:spcPct val="20000"/>
        </a:spcBef>
        <a:spcAft>
          <a:spcPct val="0"/>
        </a:spcAft>
        <a:buAutoNum type="arabicPeriod"/>
        <a:defRPr sz="2900">
          <a:solidFill>
            <a:schemeClr val="tx1"/>
          </a:solidFill>
          <a:latin typeface="+mn-lt"/>
          <a:cs typeface="+mn-cs"/>
        </a:defRPr>
      </a:lvl2pPr>
      <a:lvl3pPr marL="1533525" indent="-552450" algn="l" rtl="0" fontAlgn="base">
        <a:spcBef>
          <a:spcPct val="20000"/>
        </a:spcBef>
        <a:spcAft>
          <a:spcPct val="0"/>
        </a:spcAft>
        <a:buFont typeface="Verdana" pitchFamily="34" charset="0"/>
        <a:buAutoNum type="arabicPeriod"/>
        <a:defRPr sz="2900">
          <a:solidFill>
            <a:schemeClr val="tx1"/>
          </a:solidFill>
          <a:latin typeface="+mn-lt"/>
          <a:cs typeface="+mn-cs"/>
        </a:defRPr>
      </a:lvl3pPr>
      <a:lvl4pPr marL="2247900" indent="-552450" algn="l" rtl="0" fontAlgn="base">
        <a:spcBef>
          <a:spcPct val="20000"/>
        </a:spcBef>
        <a:spcAft>
          <a:spcPct val="0"/>
        </a:spcAft>
        <a:buFont typeface="Verdana" pitchFamily="34" charset="0"/>
        <a:buAutoNum type="arabicPeriod"/>
        <a:defRPr sz="2900">
          <a:solidFill>
            <a:schemeClr val="tx1"/>
          </a:solidFill>
          <a:latin typeface="+mn-lt"/>
          <a:cs typeface="+mn-cs"/>
        </a:defRPr>
      </a:lvl4pPr>
      <a:lvl5pPr marL="2879725" indent="-552450" algn="l" rtl="0" fontAlgn="base">
        <a:spcBef>
          <a:spcPct val="20000"/>
        </a:spcBef>
        <a:spcAft>
          <a:spcPct val="0"/>
        </a:spcAft>
        <a:buFont typeface="Verdana" pitchFamily="34" charset="0"/>
        <a:buAutoNum type="arabicPeriod"/>
        <a:defRPr sz="2900">
          <a:solidFill>
            <a:schemeClr val="tx1"/>
          </a:solidFill>
          <a:latin typeface="+mn-lt"/>
          <a:cs typeface="+mn-cs"/>
        </a:defRPr>
      </a:lvl5pPr>
      <a:lvl6pPr marL="3336925" indent="-552450" algn="l" rtl="0" fontAlgn="base">
        <a:spcBef>
          <a:spcPct val="20000"/>
        </a:spcBef>
        <a:spcAft>
          <a:spcPct val="0"/>
        </a:spcAft>
        <a:buFont typeface="Verdana" pitchFamily="34" charset="0"/>
        <a:buAutoNum type="arabicPeriod"/>
        <a:defRPr sz="2900">
          <a:solidFill>
            <a:schemeClr val="tx1"/>
          </a:solidFill>
          <a:latin typeface="+mn-lt"/>
          <a:cs typeface="+mn-cs"/>
        </a:defRPr>
      </a:lvl6pPr>
      <a:lvl7pPr marL="3794125" indent="-552450" algn="l" rtl="0" fontAlgn="base">
        <a:spcBef>
          <a:spcPct val="20000"/>
        </a:spcBef>
        <a:spcAft>
          <a:spcPct val="0"/>
        </a:spcAft>
        <a:buFont typeface="Verdana" pitchFamily="34" charset="0"/>
        <a:buAutoNum type="arabicPeriod"/>
        <a:defRPr sz="2900">
          <a:solidFill>
            <a:schemeClr val="tx1"/>
          </a:solidFill>
          <a:latin typeface="+mn-lt"/>
          <a:cs typeface="+mn-cs"/>
        </a:defRPr>
      </a:lvl7pPr>
      <a:lvl8pPr marL="4251325" indent="-552450" algn="l" rtl="0" fontAlgn="base">
        <a:spcBef>
          <a:spcPct val="20000"/>
        </a:spcBef>
        <a:spcAft>
          <a:spcPct val="0"/>
        </a:spcAft>
        <a:buFont typeface="Verdana" pitchFamily="34" charset="0"/>
        <a:buAutoNum type="arabicPeriod"/>
        <a:defRPr sz="2900">
          <a:solidFill>
            <a:schemeClr val="tx1"/>
          </a:solidFill>
          <a:latin typeface="+mn-lt"/>
          <a:cs typeface="+mn-cs"/>
        </a:defRPr>
      </a:lvl8pPr>
      <a:lvl9pPr marL="4708525" indent="-552450" algn="l" rtl="0" fontAlgn="base">
        <a:spcBef>
          <a:spcPct val="20000"/>
        </a:spcBef>
        <a:spcAft>
          <a:spcPct val="0"/>
        </a:spcAft>
        <a:buFont typeface="Verdana" pitchFamily="34" charset="0"/>
        <a:buAutoNum type="arabicPeriod"/>
        <a:defRPr sz="29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Cost effectiveness in Human Services: simple complicated and complex considerations</a:t>
            </a:r>
            <a:endParaRPr lang="en-US" sz="32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4425" y="3429000"/>
            <a:ext cx="6070600" cy="1008112"/>
          </a:xfrm>
        </p:spPr>
        <p:txBody>
          <a:bodyPr/>
          <a:lstStyle/>
          <a:p>
            <a:r>
              <a:rPr lang="en-US" i="1" dirty="0" smtClean="0"/>
              <a:t>Towards a method that is useful and accurate</a:t>
            </a:r>
            <a:endParaRPr lang="en-US" i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266825" y="4941168"/>
            <a:ext cx="607060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Andrew Hawkins, ARTD Consultants</a:t>
            </a:r>
          </a:p>
          <a:p>
            <a:pPr lvl="0">
              <a:spcBef>
                <a:spcPct val="20000"/>
              </a:spcBef>
            </a:pPr>
            <a:r>
              <a:rPr lang="en-AU" sz="1600" dirty="0">
                <a:latin typeface="+mj-lt"/>
              </a:rPr>
              <a:t>andrew</a:t>
            </a:r>
            <a:r>
              <a:rPr lang="en-AU" sz="1600" dirty="0" smtClean="0">
                <a:latin typeface="+mj-lt"/>
              </a:rPr>
              <a:t>.h</a:t>
            </a:r>
            <a:r>
              <a:rPr lang="en-AU" sz="1600" dirty="0">
                <a:latin typeface="+mj-lt"/>
              </a:rPr>
              <a:t>awkins@artd.com.au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Bent Arrow 30"/>
          <p:cNvSpPr/>
          <p:nvPr/>
        </p:nvSpPr>
        <p:spPr>
          <a:xfrm flipV="1">
            <a:off x="4016896" y="3573016"/>
            <a:ext cx="216024" cy="1512168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5" name="Curved Right Arrow 14"/>
          <p:cNvSpPr/>
          <p:nvPr/>
        </p:nvSpPr>
        <p:spPr>
          <a:xfrm flipH="1">
            <a:off x="5097016" y="1916832"/>
            <a:ext cx="1080120" cy="230425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4" name="Curved Right Arrow 23"/>
          <p:cNvSpPr/>
          <p:nvPr/>
        </p:nvSpPr>
        <p:spPr>
          <a:xfrm>
            <a:off x="3584848" y="1916832"/>
            <a:ext cx="1080120" cy="230425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800872" y="1916832"/>
            <a:ext cx="2088232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4016896" y="404664"/>
            <a:ext cx="1800200" cy="1800200"/>
          </a:xfrm>
          <a:prstGeom prst="ellipse">
            <a:avLst/>
          </a:prstGeom>
          <a:solidFill>
            <a:srgbClr val="A695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TextBox 7"/>
          <p:cNvSpPr txBox="1"/>
          <p:nvPr/>
        </p:nvSpPr>
        <p:spPr>
          <a:xfrm>
            <a:off x="4376936" y="98072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Program</a:t>
            </a:r>
            <a:endParaRPr lang="en-AU" dirty="0"/>
          </a:p>
        </p:txBody>
      </p:sp>
      <p:sp>
        <p:nvSpPr>
          <p:cNvPr id="9" name="TextBox 8"/>
          <p:cNvSpPr txBox="1"/>
          <p:nvPr/>
        </p:nvSpPr>
        <p:spPr>
          <a:xfrm>
            <a:off x="2000672" y="155679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Intervention</a:t>
            </a:r>
            <a:endParaRPr lang="en-AU" dirty="0"/>
          </a:p>
        </p:txBody>
      </p:sp>
      <p:sp>
        <p:nvSpPr>
          <p:cNvPr id="10" name="TextBox 9"/>
          <p:cNvSpPr txBox="1"/>
          <p:nvPr/>
        </p:nvSpPr>
        <p:spPr>
          <a:xfrm>
            <a:off x="4376936" y="278092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Person</a:t>
            </a:r>
            <a:endParaRPr lang="en-AU" dirty="0"/>
          </a:p>
        </p:txBody>
      </p:sp>
      <p:sp>
        <p:nvSpPr>
          <p:cNvPr id="14" name="Curved Right Arrow 13"/>
          <p:cNvSpPr/>
          <p:nvPr/>
        </p:nvSpPr>
        <p:spPr>
          <a:xfrm>
            <a:off x="4304928" y="476672"/>
            <a:ext cx="432048" cy="151216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6" name="Curved Right Arrow 15"/>
          <p:cNvSpPr/>
          <p:nvPr/>
        </p:nvSpPr>
        <p:spPr>
          <a:xfrm flipH="1">
            <a:off x="5097016" y="476672"/>
            <a:ext cx="432048" cy="151216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2864768" y="1916832"/>
            <a:ext cx="172819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Up Arrow 25"/>
          <p:cNvSpPr/>
          <p:nvPr/>
        </p:nvSpPr>
        <p:spPr>
          <a:xfrm>
            <a:off x="4520952" y="4005064"/>
            <a:ext cx="648072" cy="9361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" name="TextBox 26"/>
          <p:cNvSpPr txBox="1"/>
          <p:nvPr/>
        </p:nvSpPr>
        <p:spPr>
          <a:xfrm>
            <a:off x="4232920" y="501317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The World</a:t>
            </a:r>
            <a:endParaRPr lang="en-AU" dirty="0"/>
          </a:p>
        </p:txBody>
      </p:sp>
      <p:sp>
        <p:nvSpPr>
          <p:cNvPr id="34" name="Up Arrow 33"/>
          <p:cNvSpPr/>
          <p:nvPr/>
        </p:nvSpPr>
        <p:spPr>
          <a:xfrm flipV="1">
            <a:off x="5025008" y="2060848"/>
            <a:ext cx="144016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" name="Up Arrow 34"/>
          <p:cNvSpPr/>
          <p:nvPr/>
        </p:nvSpPr>
        <p:spPr>
          <a:xfrm flipV="1">
            <a:off x="4664968" y="2060848"/>
            <a:ext cx="144016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6" name="TextBox 35"/>
          <p:cNvSpPr txBox="1"/>
          <p:nvPr/>
        </p:nvSpPr>
        <p:spPr>
          <a:xfrm>
            <a:off x="6897216" y="177281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Immediate outcomes</a:t>
            </a:r>
            <a:endParaRPr lang="en-AU" dirty="0"/>
          </a:p>
        </p:txBody>
      </p:sp>
      <p:sp>
        <p:nvSpPr>
          <p:cNvPr id="39" name="TextBox 38"/>
          <p:cNvSpPr txBox="1"/>
          <p:nvPr/>
        </p:nvSpPr>
        <p:spPr>
          <a:xfrm>
            <a:off x="6393160" y="573325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Long term outcomes?</a:t>
            </a:r>
            <a:endParaRPr lang="en-AU" dirty="0"/>
          </a:p>
        </p:txBody>
      </p:sp>
      <p:sp>
        <p:nvSpPr>
          <p:cNvPr id="40" name="TextBox 39"/>
          <p:cNvSpPr txBox="1"/>
          <p:nvPr/>
        </p:nvSpPr>
        <p:spPr>
          <a:xfrm>
            <a:off x="3800872" y="573325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Long term outcomes?</a:t>
            </a:r>
            <a:endParaRPr lang="en-AU" dirty="0"/>
          </a:p>
        </p:txBody>
      </p:sp>
      <p:sp>
        <p:nvSpPr>
          <p:cNvPr id="41" name="TextBox 40"/>
          <p:cNvSpPr txBox="1"/>
          <p:nvPr/>
        </p:nvSpPr>
        <p:spPr>
          <a:xfrm>
            <a:off x="1136576" y="573325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Long term outcomes?</a:t>
            </a:r>
            <a:endParaRPr lang="en-AU" dirty="0"/>
          </a:p>
        </p:txBody>
      </p:sp>
      <p:sp>
        <p:nvSpPr>
          <p:cNvPr id="37" name="Right Arrow 36"/>
          <p:cNvSpPr/>
          <p:nvPr/>
        </p:nvSpPr>
        <p:spPr>
          <a:xfrm flipH="1">
            <a:off x="5313040" y="2132856"/>
            <a:ext cx="2376264" cy="21602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8" name="TextBox 47"/>
          <p:cNvSpPr txBox="1"/>
          <p:nvPr/>
        </p:nvSpPr>
        <p:spPr>
          <a:xfrm>
            <a:off x="7041232" y="2348880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rgbClr val="FF0000"/>
                </a:solidFill>
              </a:rPr>
              <a:t>Defined in terms of factors influencing behaviour 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296816" y="1916832"/>
            <a:ext cx="3240360" cy="432048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z="3600" dirty="0" smtClean="0"/>
              <a:t>Cost effectiveness theory	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4425" y="1772816"/>
            <a:ext cx="7916863" cy="4608512"/>
          </a:xfrm>
        </p:spPr>
        <p:txBody>
          <a:bodyPr/>
          <a:lstStyle/>
          <a:p>
            <a:pPr lvl="1"/>
            <a:r>
              <a:rPr lang="en-AU" sz="1800" dirty="0" smtClean="0"/>
              <a:t>Comparative analysis requires data on costs and outcomes.</a:t>
            </a:r>
          </a:p>
          <a:p>
            <a:pPr lvl="1"/>
            <a:r>
              <a:rPr lang="en-AU" sz="1800" dirty="0" smtClean="0"/>
              <a:t>Costs should not be aggregate but measured at the individual level—this is to allow calculation of the resources consumed and outcomes generated for individual people </a:t>
            </a:r>
          </a:p>
          <a:p>
            <a:pPr lvl="1"/>
            <a:r>
              <a:rPr lang="en-AU" sz="1800" dirty="0" smtClean="0"/>
              <a:t>A common metric is difficult to find in human services—there is no QALY or DALY. </a:t>
            </a:r>
          </a:p>
          <a:p>
            <a:pPr lvl="1"/>
            <a:r>
              <a:rPr lang="en-AU" sz="1800" dirty="0" smtClean="0"/>
              <a:t>All programs attempt to influence decision making and change behaviour in ways that promote human flourishing and reduce suffering</a:t>
            </a:r>
          </a:p>
          <a:p>
            <a:pPr lvl="1"/>
            <a:r>
              <a:rPr lang="en-AU" sz="1800" dirty="0" smtClean="0"/>
              <a:t>Cost effectiveness could look at the costs to shift important factors known to drive behaviour change</a:t>
            </a:r>
          </a:p>
          <a:p>
            <a:pPr lvl="1"/>
            <a:r>
              <a:rPr lang="en-AU" sz="1800" dirty="0" smtClean="0"/>
              <a:t>This approach requires us to ‘measure’ psychological states—this is itself problematic—but avoids trying to measure complexity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Bent Arrow 30"/>
          <p:cNvSpPr/>
          <p:nvPr/>
        </p:nvSpPr>
        <p:spPr>
          <a:xfrm flipV="1">
            <a:off x="4016896" y="3573016"/>
            <a:ext cx="216024" cy="1512168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5" name="Curved Right Arrow 14"/>
          <p:cNvSpPr/>
          <p:nvPr/>
        </p:nvSpPr>
        <p:spPr>
          <a:xfrm flipH="1">
            <a:off x="5097016" y="1916832"/>
            <a:ext cx="1080120" cy="230425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4" name="Curved Right Arrow 23"/>
          <p:cNvSpPr/>
          <p:nvPr/>
        </p:nvSpPr>
        <p:spPr>
          <a:xfrm>
            <a:off x="3584848" y="1916832"/>
            <a:ext cx="1080120" cy="230425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800872" y="1916832"/>
            <a:ext cx="2088232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4016896" y="404664"/>
            <a:ext cx="1800200" cy="1800200"/>
          </a:xfrm>
          <a:prstGeom prst="ellipse">
            <a:avLst/>
          </a:prstGeom>
          <a:solidFill>
            <a:srgbClr val="A695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TextBox 7"/>
          <p:cNvSpPr txBox="1"/>
          <p:nvPr/>
        </p:nvSpPr>
        <p:spPr>
          <a:xfrm>
            <a:off x="4376936" y="98072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Program</a:t>
            </a:r>
            <a:endParaRPr lang="en-AU" dirty="0"/>
          </a:p>
        </p:txBody>
      </p:sp>
      <p:sp>
        <p:nvSpPr>
          <p:cNvPr id="9" name="TextBox 8"/>
          <p:cNvSpPr txBox="1"/>
          <p:nvPr/>
        </p:nvSpPr>
        <p:spPr>
          <a:xfrm>
            <a:off x="2000672" y="155679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Intervention</a:t>
            </a:r>
            <a:endParaRPr lang="en-AU" dirty="0"/>
          </a:p>
        </p:txBody>
      </p:sp>
      <p:sp>
        <p:nvSpPr>
          <p:cNvPr id="10" name="TextBox 9"/>
          <p:cNvSpPr txBox="1"/>
          <p:nvPr/>
        </p:nvSpPr>
        <p:spPr>
          <a:xfrm>
            <a:off x="4376936" y="278092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Person</a:t>
            </a:r>
            <a:endParaRPr lang="en-AU" dirty="0"/>
          </a:p>
        </p:txBody>
      </p:sp>
      <p:sp>
        <p:nvSpPr>
          <p:cNvPr id="14" name="Curved Right Arrow 13"/>
          <p:cNvSpPr/>
          <p:nvPr/>
        </p:nvSpPr>
        <p:spPr>
          <a:xfrm>
            <a:off x="4304928" y="476672"/>
            <a:ext cx="432048" cy="151216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6" name="Curved Right Arrow 15"/>
          <p:cNvSpPr/>
          <p:nvPr/>
        </p:nvSpPr>
        <p:spPr>
          <a:xfrm flipH="1">
            <a:off x="5097016" y="476672"/>
            <a:ext cx="432048" cy="151216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2864768" y="1916832"/>
            <a:ext cx="172819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Up Arrow 25"/>
          <p:cNvSpPr/>
          <p:nvPr/>
        </p:nvSpPr>
        <p:spPr>
          <a:xfrm>
            <a:off x="4520952" y="4005064"/>
            <a:ext cx="648072" cy="9361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" name="TextBox 26"/>
          <p:cNvSpPr txBox="1"/>
          <p:nvPr/>
        </p:nvSpPr>
        <p:spPr>
          <a:xfrm>
            <a:off x="4232920" y="501317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The World</a:t>
            </a:r>
            <a:endParaRPr lang="en-AU" dirty="0"/>
          </a:p>
        </p:txBody>
      </p:sp>
      <p:sp>
        <p:nvSpPr>
          <p:cNvPr id="34" name="Up Arrow 33"/>
          <p:cNvSpPr/>
          <p:nvPr/>
        </p:nvSpPr>
        <p:spPr>
          <a:xfrm flipV="1">
            <a:off x="5025008" y="2060848"/>
            <a:ext cx="144016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" name="Up Arrow 34"/>
          <p:cNvSpPr/>
          <p:nvPr/>
        </p:nvSpPr>
        <p:spPr>
          <a:xfrm flipV="1">
            <a:off x="4664968" y="2060848"/>
            <a:ext cx="144016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6" name="TextBox 35"/>
          <p:cNvSpPr txBox="1"/>
          <p:nvPr/>
        </p:nvSpPr>
        <p:spPr>
          <a:xfrm>
            <a:off x="6897216" y="177281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Immediate outcomes</a:t>
            </a:r>
            <a:endParaRPr lang="en-AU" dirty="0"/>
          </a:p>
        </p:txBody>
      </p:sp>
      <p:sp>
        <p:nvSpPr>
          <p:cNvPr id="39" name="TextBox 38"/>
          <p:cNvSpPr txBox="1"/>
          <p:nvPr/>
        </p:nvSpPr>
        <p:spPr>
          <a:xfrm>
            <a:off x="6393160" y="573325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Long term outcomes?</a:t>
            </a:r>
            <a:endParaRPr lang="en-AU" dirty="0"/>
          </a:p>
        </p:txBody>
      </p:sp>
      <p:sp>
        <p:nvSpPr>
          <p:cNvPr id="40" name="TextBox 39"/>
          <p:cNvSpPr txBox="1"/>
          <p:nvPr/>
        </p:nvSpPr>
        <p:spPr>
          <a:xfrm>
            <a:off x="3800872" y="573325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Long term outcomes?</a:t>
            </a:r>
            <a:endParaRPr lang="en-AU" dirty="0"/>
          </a:p>
        </p:txBody>
      </p:sp>
      <p:sp>
        <p:nvSpPr>
          <p:cNvPr id="41" name="TextBox 40"/>
          <p:cNvSpPr txBox="1"/>
          <p:nvPr/>
        </p:nvSpPr>
        <p:spPr>
          <a:xfrm>
            <a:off x="1136576" y="573325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Long term outcomes?</a:t>
            </a:r>
            <a:endParaRPr lang="en-AU" dirty="0"/>
          </a:p>
        </p:txBody>
      </p:sp>
      <p:sp>
        <p:nvSpPr>
          <p:cNvPr id="37" name="Right Arrow 36"/>
          <p:cNvSpPr/>
          <p:nvPr/>
        </p:nvSpPr>
        <p:spPr>
          <a:xfrm flipH="1">
            <a:off x="5313040" y="2132856"/>
            <a:ext cx="2376264" cy="21602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2" name="Rectangle 41"/>
          <p:cNvSpPr/>
          <p:nvPr/>
        </p:nvSpPr>
        <p:spPr>
          <a:xfrm>
            <a:off x="3296816" y="1916832"/>
            <a:ext cx="3240360" cy="432048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Rectangle 24"/>
          <p:cNvSpPr/>
          <p:nvPr/>
        </p:nvSpPr>
        <p:spPr>
          <a:xfrm>
            <a:off x="4016896" y="332656"/>
            <a:ext cx="1872208" cy="1584176"/>
          </a:xfrm>
          <a:prstGeom prst="rect">
            <a:avLst/>
          </a:prstGeom>
          <a:solidFill>
            <a:schemeClr val="accent4">
              <a:lumMod val="50000"/>
              <a:lumOff val="50000"/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Rectangle 27"/>
          <p:cNvSpPr/>
          <p:nvPr/>
        </p:nvSpPr>
        <p:spPr>
          <a:xfrm>
            <a:off x="3008784" y="2348880"/>
            <a:ext cx="3816424" cy="316835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Rectangle 28"/>
          <p:cNvSpPr/>
          <p:nvPr/>
        </p:nvSpPr>
        <p:spPr>
          <a:xfrm>
            <a:off x="920552" y="5517232"/>
            <a:ext cx="7776864" cy="100811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TextBox 29"/>
          <p:cNvSpPr txBox="1"/>
          <p:nvPr/>
        </p:nvSpPr>
        <p:spPr>
          <a:xfrm>
            <a:off x="7041232" y="2348880"/>
            <a:ext cx="22322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rgbClr val="FF0000"/>
                </a:solidFill>
              </a:rPr>
              <a:t>Measured in terms of effects on the </a:t>
            </a:r>
            <a:r>
              <a:rPr lang="en-AU" u="sng" dirty="0" smtClean="0">
                <a:solidFill>
                  <a:srgbClr val="FF0000"/>
                </a:solidFill>
              </a:rPr>
              <a:t>common</a:t>
            </a:r>
            <a:r>
              <a:rPr lang="en-AU" dirty="0" smtClean="0">
                <a:solidFill>
                  <a:srgbClr val="FF0000"/>
                </a:solidFill>
              </a:rPr>
              <a:t> factors influencing behaviour 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992560" y="3212976"/>
            <a:ext cx="19004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 smtClean="0"/>
              <a:t>What we ignore because it too complex to measure</a:t>
            </a:r>
            <a:endParaRPr lang="en-AU" dirty="0"/>
          </a:p>
        </p:txBody>
      </p:sp>
      <p:sp>
        <p:nvSpPr>
          <p:cNvPr id="44" name="TextBox 43"/>
          <p:cNvSpPr txBox="1"/>
          <p:nvPr/>
        </p:nvSpPr>
        <p:spPr>
          <a:xfrm>
            <a:off x="1136576" y="69269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rgbClr val="0070C0"/>
                </a:solidFill>
              </a:rPr>
              <a:t>Focus of cost efficiency 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113240" y="332656"/>
            <a:ext cx="17281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rgbClr val="FF0000"/>
                </a:solidFill>
              </a:rPr>
              <a:t>What we measure in this approach to cost effectiveness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46" name="Right Arrow 45"/>
          <p:cNvSpPr/>
          <p:nvPr/>
        </p:nvSpPr>
        <p:spPr>
          <a:xfrm>
            <a:off x="2432720" y="980728"/>
            <a:ext cx="1584176" cy="144016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z="3600" dirty="0" smtClean="0"/>
              <a:t>Restatement of the problem	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4425" y="1772816"/>
            <a:ext cx="7916863" cy="4608512"/>
          </a:xfrm>
        </p:spPr>
        <p:txBody>
          <a:bodyPr/>
          <a:lstStyle/>
          <a:p>
            <a:pPr marL="265113" lvl="1" indent="-6350">
              <a:buNone/>
            </a:pPr>
            <a:r>
              <a:rPr lang="en-AU" sz="2000" dirty="0" smtClean="0">
                <a:solidFill>
                  <a:schemeClr val="tx1"/>
                </a:solidFill>
                <a:latin typeface="+mn-lt"/>
                <a:cs typeface="+mn-cs"/>
              </a:rPr>
              <a:t>Program funders deserve answers to questions about the costs and benefits of the programs they fund.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000" dirty="0" smtClean="0"/>
              <a:t>W</a:t>
            </a:r>
            <a:r>
              <a:rPr lang="en-AU" sz="2000" dirty="0" smtClean="0">
                <a:solidFill>
                  <a:schemeClr val="tx1"/>
                </a:solidFill>
                <a:latin typeface="+mn-lt"/>
                <a:cs typeface="+mn-cs"/>
              </a:rPr>
              <a:t>ere program funds well spent?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000" dirty="0" smtClean="0"/>
              <a:t>Which </a:t>
            </a:r>
            <a:r>
              <a:rPr lang="en-AU" sz="2000" u="sng" dirty="0" smtClean="0"/>
              <a:t>interventions </a:t>
            </a:r>
            <a:r>
              <a:rPr lang="en-AU" sz="2000" dirty="0" smtClean="0"/>
              <a:t>are most cost effective?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000" dirty="0" smtClean="0"/>
              <a:t>What is the best use of available resources to maximise gains to society?</a:t>
            </a:r>
          </a:p>
          <a:p>
            <a:pPr marL="268288" lvl="1" indent="-1588">
              <a:buNone/>
            </a:pPr>
            <a:r>
              <a:rPr lang="en-AU" sz="2000" dirty="0" smtClean="0">
                <a:solidFill>
                  <a:schemeClr val="tx1"/>
                </a:solidFill>
                <a:latin typeface="+mn-lt"/>
                <a:cs typeface="+mn-cs"/>
              </a:rPr>
              <a:t>Methods must provide the most </a:t>
            </a:r>
            <a:r>
              <a:rPr lang="en-AU" sz="2000" i="1" dirty="0" smtClean="0">
                <a:solidFill>
                  <a:schemeClr val="tx1"/>
                </a:solidFill>
                <a:latin typeface="+mn-lt"/>
                <a:cs typeface="+mn-cs"/>
              </a:rPr>
              <a:t>accurate</a:t>
            </a:r>
            <a:r>
              <a:rPr lang="en-AU" sz="2000" dirty="0" smtClean="0">
                <a:solidFill>
                  <a:schemeClr val="tx1"/>
                </a:solidFill>
                <a:latin typeface="+mn-lt"/>
                <a:cs typeface="+mn-cs"/>
              </a:rPr>
              <a:t> and </a:t>
            </a:r>
            <a:r>
              <a:rPr lang="en-AU" sz="2000" i="1" dirty="0" smtClean="0">
                <a:solidFill>
                  <a:schemeClr val="tx1"/>
                </a:solidFill>
                <a:latin typeface="+mn-lt"/>
                <a:cs typeface="+mn-cs"/>
              </a:rPr>
              <a:t>useful</a:t>
            </a:r>
            <a:r>
              <a:rPr lang="en-AU" sz="2000" dirty="0" smtClean="0">
                <a:solidFill>
                  <a:schemeClr val="tx1"/>
                </a:solidFill>
                <a:latin typeface="+mn-lt"/>
                <a:cs typeface="+mn-cs"/>
              </a:rPr>
              <a:t> information possible for </a:t>
            </a:r>
            <a:r>
              <a:rPr lang="en-AU" sz="2000" i="1" dirty="0" smtClean="0">
                <a:solidFill>
                  <a:schemeClr val="tx1"/>
                </a:solidFill>
                <a:latin typeface="+mn-lt"/>
                <a:cs typeface="+mn-cs"/>
              </a:rPr>
              <a:t>decision making</a:t>
            </a:r>
            <a:r>
              <a:rPr lang="en-AU" sz="2000" dirty="0" smtClean="0">
                <a:solidFill>
                  <a:schemeClr val="tx1"/>
                </a:solidFill>
                <a:latin typeface="+mn-lt"/>
                <a:cs typeface="+mn-cs"/>
              </a:rPr>
              <a:t>.</a:t>
            </a:r>
          </a:p>
          <a:p>
            <a:pPr marL="268288" lvl="1" indent="-1588">
              <a:buNone/>
            </a:pPr>
            <a:r>
              <a:rPr lang="en-AU" sz="2000" dirty="0" smtClean="0"/>
              <a:t>Evidence based decision making </a:t>
            </a:r>
            <a:r>
              <a:rPr lang="en-AU" sz="2000" dirty="0" smtClean="0">
                <a:solidFill>
                  <a:schemeClr val="tx1"/>
                </a:solidFill>
                <a:latin typeface="+mn-lt"/>
                <a:cs typeface="+mn-cs"/>
              </a:rPr>
              <a:t>will focus on what we </a:t>
            </a:r>
            <a:r>
              <a:rPr lang="en-AU" sz="2000" i="1" dirty="0" smtClean="0">
                <a:solidFill>
                  <a:schemeClr val="tx1"/>
                </a:solidFill>
                <a:latin typeface="+mn-lt"/>
                <a:cs typeface="+mn-cs"/>
              </a:rPr>
              <a:t>can</a:t>
            </a:r>
            <a:r>
              <a:rPr lang="en-AU" sz="2000" dirty="0" smtClean="0">
                <a:solidFill>
                  <a:schemeClr val="tx1"/>
                </a:solidFill>
                <a:latin typeface="+mn-lt"/>
                <a:cs typeface="+mn-cs"/>
              </a:rPr>
              <a:t> know, not what we </a:t>
            </a:r>
            <a:r>
              <a:rPr lang="en-AU" sz="2000" i="1" dirty="0" smtClean="0">
                <a:solidFill>
                  <a:schemeClr val="tx1"/>
                </a:solidFill>
                <a:latin typeface="+mn-lt"/>
                <a:cs typeface="+mn-cs"/>
              </a:rPr>
              <a:t>want</a:t>
            </a:r>
            <a:r>
              <a:rPr lang="en-AU" sz="2000" dirty="0" smtClean="0">
                <a:solidFill>
                  <a:schemeClr val="tx1"/>
                </a:solidFill>
                <a:latin typeface="+mn-lt"/>
                <a:cs typeface="+mn-cs"/>
              </a:rPr>
              <a:t> to know about programs and interventions.</a:t>
            </a:r>
          </a:p>
          <a:p>
            <a:pPr lvl="1">
              <a:buNone/>
            </a:pPr>
            <a:r>
              <a:rPr lang="en-AU" sz="2000" dirty="0" smtClean="0">
                <a:solidFill>
                  <a:schemeClr val="tx1"/>
                </a:solidFill>
                <a:latin typeface="+mn-lt"/>
                <a:cs typeface="+mn-cs"/>
              </a:rPr>
              <a:t>  </a:t>
            </a:r>
          </a:p>
          <a:p>
            <a:pPr lvl="1">
              <a:buNone/>
            </a:pPr>
            <a:endParaRPr lang="en-AU" sz="2000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1352600" y="2852936"/>
            <a:ext cx="6552728" cy="5040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the solution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4425" y="1772816"/>
            <a:ext cx="7916863" cy="4752528"/>
          </a:xfrm>
        </p:spPr>
        <p:txBody>
          <a:bodyPr/>
          <a:lstStyle/>
          <a:p>
            <a:pPr lvl="1"/>
            <a:r>
              <a:rPr lang="en-AU" sz="1600" dirty="0" smtClean="0">
                <a:solidFill>
                  <a:schemeClr val="tx1"/>
                </a:solidFill>
                <a:latin typeface="+mn-lt"/>
                <a:cs typeface="+mn-cs"/>
              </a:rPr>
              <a:t>Programs exist to solve real world problems.</a:t>
            </a:r>
          </a:p>
          <a:p>
            <a:pPr lvl="1"/>
            <a:r>
              <a:rPr lang="en-AU" sz="1600" dirty="0" smtClean="0"/>
              <a:t>Programs actually impact recipients as interventions that are designed to support people to make better decisions and change behaviour.</a:t>
            </a:r>
          </a:p>
          <a:p>
            <a:pPr lvl="1"/>
            <a:r>
              <a:rPr lang="en-AU" sz="1600" dirty="0" smtClean="0"/>
              <a:t>The real world or long term outcomes of interventions in complex systems cannot be measured. </a:t>
            </a:r>
            <a:endParaRPr lang="en-AU" sz="1600" dirty="0"/>
          </a:p>
          <a:p>
            <a:pPr lvl="1">
              <a:buNone/>
            </a:pPr>
            <a:r>
              <a:rPr lang="en-AU" sz="1600" dirty="0" smtClean="0"/>
              <a:t>BUT</a:t>
            </a:r>
          </a:p>
          <a:p>
            <a:pPr lvl="1"/>
            <a:r>
              <a:rPr lang="en-AU" sz="1600" dirty="0" smtClean="0"/>
              <a:t>All interventions are designed to improve decision making and change behaviour</a:t>
            </a:r>
          </a:p>
          <a:p>
            <a:pPr lvl="1"/>
            <a:r>
              <a:rPr lang="en-AU" sz="1600" dirty="0" smtClean="0"/>
              <a:t>We may be able to measure the immediate effects of interventions on </a:t>
            </a:r>
            <a:r>
              <a:rPr lang="en-AU" sz="1600" i="1" dirty="0" smtClean="0"/>
              <a:t>common </a:t>
            </a:r>
            <a:r>
              <a:rPr lang="en-AU" sz="1600" dirty="0" smtClean="0"/>
              <a:t>environmental and psychological factors identified by research as important to behaviour change</a:t>
            </a:r>
          </a:p>
          <a:p>
            <a:pPr lvl="1"/>
            <a:r>
              <a:rPr lang="en-AU" sz="1600" dirty="0" smtClean="0">
                <a:solidFill>
                  <a:schemeClr val="tx1"/>
                </a:solidFill>
                <a:latin typeface="+mn-lt"/>
                <a:cs typeface="+mn-cs"/>
              </a:rPr>
              <a:t>Common outcomes metrics will allow interventions to be compared in terms of the </a:t>
            </a:r>
            <a:r>
              <a:rPr lang="en-AU" sz="1600" dirty="0" smtClean="0"/>
              <a:t>costs and outcomes for individual people</a:t>
            </a:r>
          </a:p>
          <a:p>
            <a:pPr lvl="1"/>
            <a:r>
              <a:rPr lang="en-AU" sz="1600" dirty="0" smtClean="0"/>
              <a:t>Decision making can be guided by the incremental cost effectiveness ratio of different interventions.</a:t>
            </a:r>
            <a:endParaRPr lang="en-AU" sz="2400" dirty="0" smtClean="0">
              <a:solidFill>
                <a:schemeClr val="tx1"/>
              </a:solidFill>
              <a:latin typeface="+mn-lt"/>
              <a:cs typeface="+mn-cs"/>
            </a:endParaRPr>
          </a:p>
          <a:p>
            <a:pPr lvl="1"/>
            <a:endParaRPr lang="en-AU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Epilogue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4425" y="2266950"/>
            <a:ext cx="7916863" cy="2890242"/>
          </a:xfrm>
        </p:spPr>
        <p:txBody>
          <a:bodyPr/>
          <a:lstStyle/>
          <a:p>
            <a:r>
              <a:rPr lang="en-A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While we wait for better measures of the </a:t>
            </a:r>
            <a:r>
              <a:rPr lang="en-A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effects of </a:t>
            </a:r>
            <a:r>
              <a:rPr lang="en-A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interventions in complex systems, </a:t>
            </a:r>
            <a:r>
              <a:rPr lang="en-A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 overarching question </a:t>
            </a:r>
            <a:r>
              <a:rPr lang="en-A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about the cost effectiveness of human services programs may </a:t>
            </a:r>
            <a:r>
              <a:rPr lang="en-A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 ‘what </a:t>
            </a:r>
            <a:r>
              <a:rPr lang="en-A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the lowest cost way to maximise </a:t>
            </a:r>
            <a:r>
              <a:rPr lang="en-A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factors </a:t>
            </a:r>
            <a:r>
              <a:rPr lang="en-A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 generate behaviour </a:t>
            </a:r>
            <a:r>
              <a:rPr lang="en-A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change, reduce </a:t>
            </a:r>
            <a:r>
              <a:rPr lang="en-A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suffering and increase human flourishing</a:t>
            </a:r>
            <a:r>
              <a:rPr lang="en-A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?’</a:t>
            </a:r>
          </a:p>
          <a:p>
            <a:endParaRPr lang="en-AU" sz="2400" dirty="0" smtClean="0"/>
          </a:p>
          <a:p>
            <a:endParaRPr lang="en-A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 public policy question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6576" y="2492896"/>
            <a:ext cx="8087047" cy="3960440"/>
          </a:xfrm>
        </p:spPr>
        <p:txBody>
          <a:bodyPr/>
          <a:lstStyle/>
          <a:p>
            <a:pPr marL="12700" indent="-12700"/>
            <a:r>
              <a:rPr lang="en-AU" sz="2000" dirty="0" smtClean="0"/>
              <a:t>This presentation is based on a paper that </a:t>
            </a:r>
          </a:p>
          <a:p>
            <a:pPr marL="804863" lvl="1" indent="-447675">
              <a:buFont typeface="Arial" pitchFamily="34" charset="0"/>
              <a:buChar char="•"/>
            </a:pPr>
            <a:r>
              <a:rPr lang="en-AU" sz="2000" dirty="0" smtClean="0"/>
              <a:t>Challenges the view that human services programs exist in the real world as stable, replicable entities for which real world outcomes can be measured</a:t>
            </a:r>
          </a:p>
          <a:p>
            <a:pPr marL="804863" lvl="1" indent="-447675">
              <a:buNone/>
            </a:pPr>
            <a:r>
              <a:rPr lang="en-AU" sz="2000" dirty="0" smtClean="0"/>
              <a:t>BUT</a:t>
            </a:r>
          </a:p>
          <a:p>
            <a:pPr marL="804863" lvl="1" indent="-447675">
              <a:buFont typeface="Arial" pitchFamily="34" charset="0"/>
              <a:buChar char="•"/>
            </a:pPr>
            <a:r>
              <a:rPr lang="en-AU" sz="2000" dirty="0" smtClean="0"/>
              <a:t>Accepts the validity of the question, are available funds better spent on program X or program Y? </a:t>
            </a:r>
          </a:p>
          <a:p>
            <a:pPr marL="804863" lvl="1" indent="-447675">
              <a:buFont typeface="Arial" pitchFamily="34" charset="0"/>
              <a:buChar char="•"/>
            </a:pPr>
            <a:r>
              <a:rPr lang="en-AU" sz="2000" dirty="0" smtClean="0"/>
              <a:t>Commonly expressed as ‘was program X cost effective’.</a:t>
            </a:r>
          </a:p>
          <a:p>
            <a:pPr marL="804863" lvl="1" indent="-447675">
              <a:buFont typeface="Arial" pitchFamily="34" charset="0"/>
              <a:buChar char="•"/>
            </a:pPr>
            <a:r>
              <a:rPr lang="en-AU" sz="2000" dirty="0" smtClean="0"/>
              <a:t>The paper does not suggest its a better method for evaluation and understanding (it isn’t!). It’s just a way of answering an important and recurring question.</a:t>
            </a:r>
          </a:p>
          <a:p>
            <a:pPr lvl="1">
              <a:buNone/>
            </a:pPr>
            <a:endParaRPr lang="en-A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synthesis of ideas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4425" y="1772816"/>
            <a:ext cx="7916863" cy="4248472"/>
          </a:xfrm>
        </p:spPr>
        <p:txBody>
          <a:bodyPr/>
          <a:lstStyle/>
          <a:p>
            <a:pPr lvl="1"/>
            <a:r>
              <a:rPr lang="en-AU" sz="2400" dirty="0" smtClean="0"/>
              <a:t>Realist theory—stable, replicable programs do not exist other than as budget allocations</a:t>
            </a:r>
            <a:endParaRPr lang="en-AU" sz="2400" dirty="0"/>
          </a:p>
          <a:p>
            <a:pPr lvl="1"/>
            <a:r>
              <a:rPr lang="en-AU" sz="2400" dirty="0" smtClean="0"/>
              <a:t>Chaos and Complexity theory—long term ‘real world’ outcomes of complex systems cannot be measured</a:t>
            </a:r>
            <a:endParaRPr lang="en-AU" sz="2400" dirty="0"/>
          </a:p>
          <a:p>
            <a:pPr lvl="1"/>
            <a:r>
              <a:rPr lang="en-AU" sz="2400" dirty="0" smtClean="0"/>
              <a:t>Psychological theory—improved decision making and citizen behaviour change are the </a:t>
            </a:r>
            <a:r>
              <a:rPr lang="en-AU" sz="2400" u="sng" dirty="0" smtClean="0"/>
              <a:t>real</a:t>
            </a:r>
            <a:r>
              <a:rPr lang="en-AU" sz="2400" dirty="0" smtClean="0"/>
              <a:t> intention of interventions</a:t>
            </a:r>
          </a:p>
          <a:p>
            <a:pPr lvl="1"/>
            <a:r>
              <a:rPr lang="en-AU" sz="2400" dirty="0" smtClean="0"/>
              <a:t>Cost effectiveness theory—the need for a common metric to measure the relative worth of interventions.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z="3600" dirty="0" smtClean="0"/>
              <a:t>Realist theory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4425" y="1772816"/>
            <a:ext cx="7916863" cy="4608512"/>
          </a:xfrm>
        </p:spPr>
        <p:txBody>
          <a:bodyPr/>
          <a:lstStyle/>
          <a:p>
            <a:pPr lvl="1"/>
            <a:r>
              <a:rPr lang="en-AU" sz="2000" dirty="0" smtClean="0"/>
              <a:t>Programs exist in budget allocations</a:t>
            </a:r>
          </a:p>
          <a:p>
            <a:pPr lvl="1"/>
            <a:r>
              <a:rPr lang="en-AU" sz="2000" dirty="0" smtClean="0"/>
              <a:t>The interest in ‘program effectiveness’ only occurs because people assume programs can be deployed with similar effect in different situations, like drugs or bridges.</a:t>
            </a:r>
          </a:p>
          <a:p>
            <a:pPr lvl="1"/>
            <a:r>
              <a:rPr lang="en-AU" sz="2000" dirty="0" smtClean="0"/>
              <a:t>Programs do not emit a constant irresistible force that changes people</a:t>
            </a:r>
          </a:p>
          <a:p>
            <a:pPr lvl="1"/>
            <a:r>
              <a:rPr lang="en-AU" sz="2000" dirty="0" smtClean="0"/>
              <a:t>In the real world programs have their effects on intended recipients by being translated into actual interventions</a:t>
            </a:r>
          </a:p>
          <a:p>
            <a:pPr lvl="1"/>
            <a:r>
              <a:rPr lang="en-AU" sz="2000" dirty="0" smtClean="0"/>
              <a:t>Example: ‘Empowering local school principals’ or ‘Family case management’</a:t>
            </a:r>
          </a:p>
          <a:p>
            <a:pPr lvl="1"/>
            <a:r>
              <a:rPr lang="en-AU" sz="2000" dirty="0" smtClean="0"/>
              <a:t>Realist theory focuses on identifying </a:t>
            </a:r>
            <a:r>
              <a:rPr lang="en-AU" sz="2000" i="1" dirty="0" smtClean="0"/>
              <a:t>relatively</a:t>
            </a:r>
            <a:r>
              <a:rPr lang="en-AU" sz="2000" dirty="0" smtClean="0"/>
              <a:t> stable Context Mechanism Outcome patterns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3872880" y="1916832"/>
            <a:ext cx="2088232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4016896" y="404664"/>
            <a:ext cx="1800200" cy="1800200"/>
          </a:xfrm>
          <a:prstGeom prst="ellipse">
            <a:avLst/>
          </a:prstGeom>
          <a:solidFill>
            <a:srgbClr val="A695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TextBox 7"/>
          <p:cNvSpPr txBox="1"/>
          <p:nvPr/>
        </p:nvSpPr>
        <p:spPr>
          <a:xfrm>
            <a:off x="4376936" y="98072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Program</a:t>
            </a:r>
            <a:endParaRPr lang="en-AU" dirty="0"/>
          </a:p>
        </p:txBody>
      </p:sp>
      <p:sp>
        <p:nvSpPr>
          <p:cNvPr id="9" name="TextBox 8"/>
          <p:cNvSpPr txBox="1"/>
          <p:nvPr/>
        </p:nvSpPr>
        <p:spPr>
          <a:xfrm>
            <a:off x="2360712" y="184482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Intervention</a:t>
            </a:r>
            <a:endParaRPr lang="en-AU" dirty="0"/>
          </a:p>
        </p:txBody>
      </p:sp>
      <p:sp>
        <p:nvSpPr>
          <p:cNvPr id="10" name="TextBox 9"/>
          <p:cNvSpPr txBox="1"/>
          <p:nvPr/>
        </p:nvSpPr>
        <p:spPr>
          <a:xfrm>
            <a:off x="4376936" y="278092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Person</a:t>
            </a:r>
            <a:endParaRPr lang="en-AU" dirty="0"/>
          </a:p>
        </p:txBody>
      </p:sp>
      <p:sp>
        <p:nvSpPr>
          <p:cNvPr id="14" name="Curved Right Arrow 13"/>
          <p:cNvSpPr/>
          <p:nvPr/>
        </p:nvSpPr>
        <p:spPr>
          <a:xfrm>
            <a:off x="4304928" y="476672"/>
            <a:ext cx="432048" cy="151216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6" name="Curved Right Arrow 15"/>
          <p:cNvSpPr/>
          <p:nvPr/>
        </p:nvSpPr>
        <p:spPr>
          <a:xfrm flipH="1">
            <a:off x="5097016" y="476672"/>
            <a:ext cx="432048" cy="151216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3656856" y="1916832"/>
            <a:ext cx="93610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4" name="Up Arrow 33"/>
          <p:cNvSpPr/>
          <p:nvPr/>
        </p:nvSpPr>
        <p:spPr>
          <a:xfrm flipV="1">
            <a:off x="5025008" y="2060848"/>
            <a:ext cx="144016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" name="Up Arrow 34"/>
          <p:cNvSpPr/>
          <p:nvPr/>
        </p:nvSpPr>
        <p:spPr>
          <a:xfrm flipV="1">
            <a:off x="4664968" y="2060848"/>
            <a:ext cx="144016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6" name="TextBox 35"/>
          <p:cNvSpPr txBox="1"/>
          <p:nvPr/>
        </p:nvSpPr>
        <p:spPr>
          <a:xfrm>
            <a:off x="6465168" y="213285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Immediate outcomes</a:t>
            </a:r>
            <a:endParaRPr lang="en-AU" dirty="0"/>
          </a:p>
        </p:txBody>
      </p:sp>
      <p:sp>
        <p:nvSpPr>
          <p:cNvPr id="37" name="Right Arrow 36"/>
          <p:cNvSpPr/>
          <p:nvPr/>
        </p:nvSpPr>
        <p:spPr>
          <a:xfrm flipH="1">
            <a:off x="5169024" y="2204864"/>
            <a:ext cx="130452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4425" y="548680"/>
            <a:ext cx="7916863" cy="658813"/>
          </a:xfrm>
        </p:spPr>
        <p:txBody>
          <a:bodyPr/>
          <a:lstStyle/>
          <a:p>
            <a:r>
              <a:rPr lang="en-AU" sz="3600" dirty="0" smtClean="0"/>
              <a:t>Complexity theory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4425" y="1124744"/>
            <a:ext cx="7916863" cy="5184576"/>
          </a:xfrm>
        </p:spPr>
        <p:txBody>
          <a:bodyPr/>
          <a:lstStyle/>
          <a:p>
            <a:pPr lvl="1"/>
            <a:r>
              <a:rPr lang="en-AU" sz="2000" dirty="0" smtClean="0"/>
              <a:t>Interventions can be made into simple, complicated and complex systems</a:t>
            </a:r>
          </a:p>
          <a:p>
            <a:pPr lvl="1"/>
            <a:r>
              <a:rPr lang="en-AU" sz="2000" dirty="0" smtClean="0"/>
              <a:t>Chaos means that due to the problem of sensitivity to initial conditions you can’t make long term measures of simple systems.</a:t>
            </a:r>
          </a:p>
          <a:p>
            <a:pPr lvl="1"/>
            <a:r>
              <a:rPr lang="en-AU" sz="2000" dirty="0" smtClean="0"/>
              <a:t>The social world is a complex place—co</a:t>
            </a:r>
            <a:r>
              <a:rPr lang="en-AU" sz="2000" dirty="0" smtClean="0">
                <a:solidFill>
                  <a:schemeClr val="tx1"/>
                </a:solidFill>
                <a:latin typeface="+mn-lt"/>
                <a:cs typeface="+mn-cs"/>
              </a:rPr>
              <a:t>mplex </a:t>
            </a:r>
            <a:r>
              <a:rPr lang="en-AU" sz="2000" dirty="0">
                <a:solidFill>
                  <a:schemeClr val="tx1"/>
                </a:solidFill>
                <a:latin typeface="+mn-lt"/>
                <a:cs typeface="+mn-cs"/>
              </a:rPr>
              <a:t>systems involve interdependence, non-linearity, unpredictability, emergent </a:t>
            </a:r>
            <a:r>
              <a:rPr lang="en-AU" sz="2000" dirty="0" smtClean="0">
                <a:solidFill>
                  <a:schemeClr val="tx1"/>
                </a:solidFill>
                <a:latin typeface="+mn-lt"/>
                <a:cs typeface="+mn-cs"/>
              </a:rPr>
              <a:t>outcomes</a:t>
            </a:r>
          </a:p>
          <a:p>
            <a:pPr lvl="1"/>
            <a:r>
              <a:rPr lang="en-AU" sz="2000" dirty="0" smtClean="0"/>
              <a:t>You cannot measure the impact of a butterfly flapping its wings or predict the pattern of a snowflake-humans and their societies are infinitely more complex than these systems</a:t>
            </a:r>
          </a:p>
          <a:p>
            <a:pPr lvl="1"/>
            <a:r>
              <a:rPr lang="en-AU" sz="2000" dirty="0" smtClean="0"/>
              <a:t>A focus on real world outcomes assumes we live in a simple or complicated world where there is no chaos and things operate linearly—we know this is not true but persist with the illusion of control—statistical or otherwise!</a:t>
            </a:r>
          </a:p>
          <a:p>
            <a:pPr lvl="1"/>
            <a:endParaRPr lang="en-AU" sz="2000" dirty="0" smtClean="0"/>
          </a:p>
          <a:p>
            <a:pPr lvl="1"/>
            <a:endParaRPr lang="en-AU" sz="2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Bent Arrow 30"/>
          <p:cNvSpPr/>
          <p:nvPr/>
        </p:nvSpPr>
        <p:spPr>
          <a:xfrm flipV="1">
            <a:off x="4016896" y="3573016"/>
            <a:ext cx="216024" cy="1512168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5" name="Curved Right Arrow 14"/>
          <p:cNvSpPr/>
          <p:nvPr/>
        </p:nvSpPr>
        <p:spPr>
          <a:xfrm flipH="1">
            <a:off x="5097016" y="1916832"/>
            <a:ext cx="1080120" cy="230425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4" name="Curved Right Arrow 23"/>
          <p:cNvSpPr/>
          <p:nvPr/>
        </p:nvSpPr>
        <p:spPr>
          <a:xfrm>
            <a:off x="3584848" y="1916832"/>
            <a:ext cx="1080120" cy="230425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800872" y="1916832"/>
            <a:ext cx="2088232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3944888" y="404664"/>
            <a:ext cx="1800200" cy="1800200"/>
          </a:xfrm>
          <a:prstGeom prst="ellipse">
            <a:avLst/>
          </a:prstGeom>
          <a:solidFill>
            <a:srgbClr val="A695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TextBox 7"/>
          <p:cNvSpPr txBox="1"/>
          <p:nvPr/>
        </p:nvSpPr>
        <p:spPr>
          <a:xfrm>
            <a:off x="4376936" y="98072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Program</a:t>
            </a:r>
            <a:endParaRPr lang="en-AU" dirty="0"/>
          </a:p>
        </p:txBody>
      </p:sp>
      <p:sp>
        <p:nvSpPr>
          <p:cNvPr id="9" name="TextBox 8"/>
          <p:cNvSpPr txBox="1"/>
          <p:nvPr/>
        </p:nvSpPr>
        <p:spPr>
          <a:xfrm>
            <a:off x="2360712" y="184482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Intervention</a:t>
            </a:r>
            <a:endParaRPr lang="en-AU" dirty="0"/>
          </a:p>
        </p:txBody>
      </p:sp>
      <p:sp>
        <p:nvSpPr>
          <p:cNvPr id="10" name="TextBox 9"/>
          <p:cNvSpPr txBox="1"/>
          <p:nvPr/>
        </p:nvSpPr>
        <p:spPr>
          <a:xfrm>
            <a:off x="4376936" y="278092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Person</a:t>
            </a:r>
            <a:endParaRPr lang="en-AU" dirty="0"/>
          </a:p>
        </p:txBody>
      </p:sp>
      <p:sp>
        <p:nvSpPr>
          <p:cNvPr id="14" name="Curved Right Arrow 13"/>
          <p:cNvSpPr/>
          <p:nvPr/>
        </p:nvSpPr>
        <p:spPr>
          <a:xfrm>
            <a:off x="4232920" y="476672"/>
            <a:ext cx="432048" cy="151216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6" name="Curved Right Arrow 15"/>
          <p:cNvSpPr/>
          <p:nvPr/>
        </p:nvSpPr>
        <p:spPr>
          <a:xfrm flipH="1">
            <a:off x="5025008" y="476672"/>
            <a:ext cx="432048" cy="151216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3656856" y="1916832"/>
            <a:ext cx="93610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Up Arrow 25"/>
          <p:cNvSpPr/>
          <p:nvPr/>
        </p:nvSpPr>
        <p:spPr>
          <a:xfrm>
            <a:off x="4520952" y="4005064"/>
            <a:ext cx="648072" cy="9361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" name="TextBox 26"/>
          <p:cNvSpPr txBox="1"/>
          <p:nvPr/>
        </p:nvSpPr>
        <p:spPr>
          <a:xfrm>
            <a:off x="4232920" y="501317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The World</a:t>
            </a:r>
            <a:endParaRPr lang="en-AU" dirty="0"/>
          </a:p>
        </p:txBody>
      </p:sp>
      <p:sp>
        <p:nvSpPr>
          <p:cNvPr id="34" name="Up Arrow 33"/>
          <p:cNvSpPr/>
          <p:nvPr/>
        </p:nvSpPr>
        <p:spPr>
          <a:xfrm flipV="1">
            <a:off x="5025008" y="2060848"/>
            <a:ext cx="144016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" name="Up Arrow 34"/>
          <p:cNvSpPr/>
          <p:nvPr/>
        </p:nvSpPr>
        <p:spPr>
          <a:xfrm flipV="1">
            <a:off x="4664968" y="2060848"/>
            <a:ext cx="144016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6" name="TextBox 35"/>
          <p:cNvSpPr txBox="1"/>
          <p:nvPr/>
        </p:nvSpPr>
        <p:spPr>
          <a:xfrm>
            <a:off x="6465168" y="213285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Immediate outcomes</a:t>
            </a:r>
            <a:endParaRPr lang="en-AU" dirty="0"/>
          </a:p>
        </p:txBody>
      </p:sp>
      <p:sp>
        <p:nvSpPr>
          <p:cNvPr id="37" name="Right Arrow 36"/>
          <p:cNvSpPr/>
          <p:nvPr/>
        </p:nvSpPr>
        <p:spPr>
          <a:xfrm flipH="1">
            <a:off x="5169024" y="2204864"/>
            <a:ext cx="130452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9" name="TextBox 38"/>
          <p:cNvSpPr txBox="1"/>
          <p:nvPr/>
        </p:nvSpPr>
        <p:spPr>
          <a:xfrm>
            <a:off x="6393160" y="573325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Long term outcomes?</a:t>
            </a:r>
            <a:endParaRPr lang="en-AU" dirty="0"/>
          </a:p>
        </p:txBody>
      </p:sp>
      <p:sp>
        <p:nvSpPr>
          <p:cNvPr id="40" name="TextBox 39"/>
          <p:cNvSpPr txBox="1"/>
          <p:nvPr/>
        </p:nvSpPr>
        <p:spPr>
          <a:xfrm>
            <a:off x="3800872" y="573325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Long term outcomes?</a:t>
            </a:r>
            <a:endParaRPr lang="en-AU" dirty="0"/>
          </a:p>
        </p:txBody>
      </p:sp>
      <p:sp>
        <p:nvSpPr>
          <p:cNvPr id="41" name="TextBox 40"/>
          <p:cNvSpPr txBox="1"/>
          <p:nvPr/>
        </p:nvSpPr>
        <p:spPr>
          <a:xfrm>
            <a:off x="1136576" y="573325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Long term outcomes?</a:t>
            </a:r>
            <a:endParaRPr lang="en-A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z="3600" dirty="0" smtClean="0"/>
              <a:t>Psychological theory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4425" y="1772816"/>
            <a:ext cx="7916863" cy="4608512"/>
          </a:xfrm>
        </p:spPr>
        <p:txBody>
          <a:bodyPr/>
          <a:lstStyle/>
          <a:p>
            <a:pPr lvl="1"/>
            <a:r>
              <a:rPr lang="en-AU" sz="1800" dirty="0" smtClean="0"/>
              <a:t>Policy makers are </a:t>
            </a:r>
            <a:r>
              <a:rPr lang="en-AU" sz="1800" u="sng" dirty="0" smtClean="0"/>
              <a:t>not</a:t>
            </a:r>
            <a:r>
              <a:rPr lang="en-AU" sz="1800" dirty="0" smtClean="0"/>
              <a:t> </a:t>
            </a:r>
            <a:r>
              <a:rPr lang="en-AU" sz="1800" i="1" dirty="0" smtClean="0"/>
              <a:t>really</a:t>
            </a:r>
            <a:r>
              <a:rPr lang="en-AU" sz="1800" dirty="0" smtClean="0"/>
              <a:t> trying to generate outcomes, they are trying to change behaviour</a:t>
            </a:r>
          </a:p>
          <a:p>
            <a:pPr lvl="1"/>
            <a:r>
              <a:rPr lang="en-AU" sz="1800" dirty="0" smtClean="0"/>
              <a:t>The media and political process may demand outcomes—but these demands must not form the basis for decision making </a:t>
            </a:r>
          </a:p>
          <a:p>
            <a:pPr lvl="1"/>
            <a:r>
              <a:rPr lang="en-AU" sz="1800" dirty="0" smtClean="0"/>
              <a:t>The worth of programs is the extent to which they lead to interventions that better prepare people for the world—physically, emotionally, or spiritually.</a:t>
            </a:r>
          </a:p>
          <a:p>
            <a:pPr lvl="1"/>
            <a:r>
              <a:rPr lang="en-AU" sz="1800" dirty="0" smtClean="0"/>
              <a:t>Nobody can control what opportunities the world will give to people, or what decisions people will make—but people can be better prepared to take advantage of opportunities</a:t>
            </a:r>
          </a:p>
          <a:p>
            <a:pPr lvl="1"/>
            <a:r>
              <a:rPr lang="en-AU" sz="1800" dirty="0" smtClean="0"/>
              <a:t>Human behaviour may not be able to be predicted (it’s complex and chaotic!) but factors influencing behaviour change in positive directions can be understood</a:t>
            </a:r>
          </a:p>
          <a:p>
            <a:pPr lvl="1"/>
            <a:r>
              <a:rPr lang="en-AU" sz="1800" dirty="0" smtClean="0"/>
              <a:t>A starting point: the eight factors influencing behaviour</a:t>
            </a:r>
          </a:p>
          <a:p>
            <a:pPr lvl="1"/>
            <a:endParaRPr lang="en-AU" sz="20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4425" y="692696"/>
            <a:ext cx="7916863" cy="658813"/>
          </a:xfrm>
        </p:spPr>
        <p:txBody>
          <a:bodyPr/>
          <a:lstStyle/>
          <a:p>
            <a:r>
              <a:rPr lang="en-AU" sz="2400" dirty="0" smtClean="0"/>
              <a:t>A start: behaviour change theories</a:t>
            </a:r>
            <a:endParaRPr lang="en-US" sz="2400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4425" y="1268760"/>
            <a:ext cx="7916863" cy="4608512"/>
          </a:xfrm>
        </p:spPr>
        <p:txBody>
          <a:bodyPr/>
          <a:lstStyle/>
          <a:p>
            <a:pPr lvl="1">
              <a:buNone/>
            </a:pPr>
            <a:r>
              <a:rPr lang="en-AU" sz="1400" dirty="0" smtClean="0"/>
              <a:t>Three necessary and sufficient factors that influence whether a person performs a given behaviour:</a:t>
            </a:r>
          </a:p>
          <a:p>
            <a:pPr lvl="1">
              <a:buNone/>
            </a:pPr>
            <a:r>
              <a:rPr lang="en-AU" sz="1400" dirty="0" smtClean="0"/>
              <a:t>1.	The person has formed a </a:t>
            </a:r>
            <a:r>
              <a:rPr lang="en-AU" sz="1400" b="1" dirty="0" smtClean="0"/>
              <a:t>strong positive intention </a:t>
            </a:r>
            <a:r>
              <a:rPr lang="en-AU" sz="1400" dirty="0" smtClean="0"/>
              <a:t>(or made a commitment) to perform the behaviour.</a:t>
            </a:r>
          </a:p>
          <a:p>
            <a:pPr lvl="1">
              <a:buNone/>
            </a:pPr>
            <a:r>
              <a:rPr lang="en-AU" sz="1400" dirty="0" smtClean="0"/>
              <a:t>2.	There are no </a:t>
            </a:r>
            <a:r>
              <a:rPr lang="en-AU" sz="1400" b="1" dirty="0" smtClean="0"/>
              <a:t>environmental constraints </a:t>
            </a:r>
            <a:r>
              <a:rPr lang="en-AU" sz="1400" dirty="0" smtClean="0"/>
              <a:t>that make it impossible for the behaviour to occur.</a:t>
            </a:r>
          </a:p>
          <a:p>
            <a:pPr lvl="1">
              <a:buNone/>
            </a:pPr>
            <a:r>
              <a:rPr lang="en-AU" sz="1400" dirty="0" smtClean="0"/>
              <a:t>3.	The person has the </a:t>
            </a:r>
            <a:r>
              <a:rPr lang="en-AU" sz="1400" b="1" dirty="0" smtClean="0"/>
              <a:t>skills</a:t>
            </a:r>
            <a:r>
              <a:rPr lang="en-AU" sz="1400" dirty="0" smtClean="0"/>
              <a:t> necessary to perform the behaviour.</a:t>
            </a:r>
          </a:p>
          <a:p>
            <a:pPr lvl="1">
              <a:buNone/>
            </a:pPr>
            <a:endParaRPr lang="en-AU" sz="1400" dirty="0" smtClean="0"/>
          </a:p>
          <a:p>
            <a:pPr lvl="1">
              <a:buNone/>
            </a:pPr>
            <a:r>
              <a:rPr lang="en-AU" sz="1400" dirty="0" smtClean="0"/>
              <a:t>There are five factors that influence the strength and direction of intention:</a:t>
            </a:r>
          </a:p>
          <a:p>
            <a:pPr lvl="1">
              <a:buNone/>
            </a:pPr>
            <a:r>
              <a:rPr lang="en-AU" sz="1400" dirty="0" smtClean="0"/>
              <a:t>4.	The person believes that the </a:t>
            </a:r>
            <a:r>
              <a:rPr lang="en-AU" sz="1400" b="1" dirty="0" smtClean="0"/>
              <a:t>advantages</a:t>
            </a:r>
            <a:r>
              <a:rPr lang="en-AU" sz="1400" dirty="0" smtClean="0"/>
              <a:t> (benefits and anticipated positive outcomes) of performing the behaviour </a:t>
            </a:r>
            <a:r>
              <a:rPr lang="en-AU" sz="1400" b="1" dirty="0" smtClean="0"/>
              <a:t>outweigh the disadvantages </a:t>
            </a:r>
            <a:r>
              <a:rPr lang="en-AU" sz="1400" dirty="0" smtClean="0"/>
              <a:t>(costs, anticipated negative outcomes); in other words that person has a positive attitude to performing the behaviour.</a:t>
            </a:r>
          </a:p>
          <a:p>
            <a:pPr lvl="1">
              <a:buNone/>
            </a:pPr>
            <a:r>
              <a:rPr lang="en-AU" sz="1400" dirty="0" smtClean="0"/>
              <a:t>5.	The person perceives more </a:t>
            </a:r>
            <a:r>
              <a:rPr lang="en-AU" sz="1400" b="1" dirty="0" smtClean="0"/>
              <a:t>social (normative) pressure </a:t>
            </a:r>
            <a:r>
              <a:rPr lang="en-AU" sz="1400" dirty="0" smtClean="0"/>
              <a:t>to perform the behaviour than to not perform the behaviour</a:t>
            </a:r>
          </a:p>
          <a:p>
            <a:pPr lvl="1">
              <a:buNone/>
            </a:pPr>
            <a:r>
              <a:rPr lang="en-AU" sz="1400" dirty="0" smtClean="0"/>
              <a:t>6.	The person perceives that performance of the behaviour is more consistent than inconsistent with his or her</a:t>
            </a:r>
            <a:r>
              <a:rPr lang="en-AU" sz="1400" b="1" dirty="0" smtClean="0"/>
              <a:t> self-image</a:t>
            </a:r>
            <a:r>
              <a:rPr lang="en-AU" sz="1400" dirty="0" smtClean="0"/>
              <a:t>, or that is performance does not violate personal standards that activate negative self sanctions.</a:t>
            </a:r>
          </a:p>
          <a:p>
            <a:pPr lvl="1">
              <a:buNone/>
            </a:pPr>
            <a:r>
              <a:rPr lang="en-AU" sz="1400" dirty="0" smtClean="0"/>
              <a:t>7.	The person’s </a:t>
            </a:r>
            <a:r>
              <a:rPr lang="en-AU" sz="1400" b="1" dirty="0" smtClean="0"/>
              <a:t>emotion reaction </a:t>
            </a:r>
            <a:r>
              <a:rPr lang="en-AU" sz="1400" dirty="0" smtClean="0"/>
              <a:t>to performing the behaviour is more positive than negative</a:t>
            </a:r>
          </a:p>
          <a:p>
            <a:pPr lvl="1">
              <a:buNone/>
            </a:pPr>
            <a:r>
              <a:rPr lang="en-AU" sz="1400" dirty="0" smtClean="0"/>
              <a:t>8.	The person perceives that he or she has the capabilities to perform the behaviour under a number of different circumstances; in other words, the person has perceived </a:t>
            </a:r>
            <a:r>
              <a:rPr lang="en-AU" sz="1400" b="1" dirty="0" smtClean="0"/>
              <a:t>self efficacy </a:t>
            </a:r>
            <a:r>
              <a:rPr lang="en-AU" sz="1400" dirty="0" smtClean="0"/>
              <a:t>to execute the behaviour in question.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ster_ARTD">
  <a:themeElements>
    <a:clrScheme name="Default Design 1">
      <a:dk1>
        <a:srgbClr val="00215B"/>
      </a:dk1>
      <a:lt1>
        <a:srgbClr val="FFFFFF"/>
      </a:lt1>
      <a:dk2>
        <a:srgbClr val="A69500"/>
      </a:dk2>
      <a:lt2>
        <a:srgbClr val="B2B2B2"/>
      </a:lt2>
      <a:accent1>
        <a:srgbClr val="A69500"/>
      </a:accent1>
      <a:accent2>
        <a:srgbClr val="00215B"/>
      </a:accent2>
      <a:accent3>
        <a:srgbClr val="FFFFFF"/>
      </a:accent3>
      <a:accent4>
        <a:srgbClr val="001B4C"/>
      </a:accent4>
      <a:accent5>
        <a:srgbClr val="D0C8AA"/>
      </a:accent5>
      <a:accent6>
        <a:srgbClr val="001D52"/>
      </a:accent6>
      <a:hlink>
        <a:srgbClr val="E4DAAC"/>
      </a:hlink>
      <a:folHlink>
        <a:srgbClr val="003492"/>
      </a:folHlink>
    </a:clrScheme>
    <a:fontScheme name="Default Design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215B"/>
        </a:dk1>
        <a:lt1>
          <a:srgbClr val="FFFFFF"/>
        </a:lt1>
        <a:dk2>
          <a:srgbClr val="A69500"/>
        </a:dk2>
        <a:lt2>
          <a:srgbClr val="B2B2B2"/>
        </a:lt2>
        <a:accent1>
          <a:srgbClr val="A69500"/>
        </a:accent1>
        <a:accent2>
          <a:srgbClr val="00215B"/>
        </a:accent2>
        <a:accent3>
          <a:srgbClr val="FFFFFF"/>
        </a:accent3>
        <a:accent4>
          <a:srgbClr val="001B4C"/>
        </a:accent4>
        <a:accent5>
          <a:srgbClr val="D0C8AA"/>
        </a:accent5>
        <a:accent6>
          <a:srgbClr val="001D52"/>
        </a:accent6>
        <a:hlink>
          <a:srgbClr val="E4DAAC"/>
        </a:hlink>
        <a:folHlink>
          <a:srgbClr val="003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umbering">
  <a:themeElements>
    <a:clrScheme name="Numbering 1">
      <a:dk1>
        <a:srgbClr val="00215B"/>
      </a:dk1>
      <a:lt1>
        <a:srgbClr val="FFFFFF"/>
      </a:lt1>
      <a:dk2>
        <a:srgbClr val="A69500"/>
      </a:dk2>
      <a:lt2>
        <a:srgbClr val="B2B2B2"/>
      </a:lt2>
      <a:accent1>
        <a:srgbClr val="A69500"/>
      </a:accent1>
      <a:accent2>
        <a:srgbClr val="00215B"/>
      </a:accent2>
      <a:accent3>
        <a:srgbClr val="FFFFFF"/>
      </a:accent3>
      <a:accent4>
        <a:srgbClr val="001B4C"/>
      </a:accent4>
      <a:accent5>
        <a:srgbClr val="D0C8AA"/>
      </a:accent5>
      <a:accent6>
        <a:srgbClr val="001D52"/>
      </a:accent6>
      <a:hlink>
        <a:srgbClr val="E4DAAC"/>
      </a:hlink>
      <a:folHlink>
        <a:srgbClr val="003492"/>
      </a:folHlink>
    </a:clrScheme>
    <a:fontScheme name="Numbering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umbering 1">
        <a:dk1>
          <a:srgbClr val="00215B"/>
        </a:dk1>
        <a:lt1>
          <a:srgbClr val="FFFFFF"/>
        </a:lt1>
        <a:dk2>
          <a:srgbClr val="A69500"/>
        </a:dk2>
        <a:lt2>
          <a:srgbClr val="B2B2B2"/>
        </a:lt2>
        <a:accent1>
          <a:srgbClr val="A69500"/>
        </a:accent1>
        <a:accent2>
          <a:srgbClr val="00215B"/>
        </a:accent2>
        <a:accent3>
          <a:srgbClr val="FFFFFF"/>
        </a:accent3>
        <a:accent4>
          <a:srgbClr val="001B4C"/>
        </a:accent4>
        <a:accent5>
          <a:srgbClr val="D0C8AA"/>
        </a:accent5>
        <a:accent6>
          <a:srgbClr val="001D52"/>
        </a:accent6>
        <a:hlink>
          <a:srgbClr val="E4DAAC"/>
        </a:hlink>
        <a:folHlink>
          <a:srgbClr val="003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Master_ARTD</Template>
  <TotalTime>516</TotalTime>
  <Words>1003</Words>
  <Application>Microsoft Office PowerPoint</Application>
  <PresentationFormat>A4 Paper (210x297 mm)</PresentationFormat>
  <Paragraphs>107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Master_ARTD</vt:lpstr>
      <vt:lpstr>Numbering</vt:lpstr>
      <vt:lpstr>Cost effectiveness in Human Services: simple complicated and complex considerations</vt:lpstr>
      <vt:lpstr>Valid public policy question</vt:lpstr>
      <vt:lpstr>A synthesis of ideas</vt:lpstr>
      <vt:lpstr>Realist theory</vt:lpstr>
      <vt:lpstr>Slide 5</vt:lpstr>
      <vt:lpstr>Complexity theory</vt:lpstr>
      <vt:lpstr>Slide 7</vt:lpstr>
      <vt:lpstr>Psychological theory</vt:lpstr>
      <vt:lpstr>A start: behaviour change theories</vt:lpstr>
      <vt:lpstr>Slide 10</vt:lpstr>
      <vt:lpstr>Cost effectiveness theory </vt:lpstr>
      <vt:lpstr>Slide 12</vt:lpstr>
      <vt:lpstr>Restatement of the problem </vt:lpstr>
      <vt:lpstr>Summary of the solution</vt:lpstr>
      <vt:lpstr>Epilogue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effectiveness in Human Services: simple complicated and complex considerations</dc:title>
  <dc:creator>Andrew</dc:creator>
  <cp:lastModifiedBy>system administrator</cp:lastModifiedBy>
  <cp:revision>32</cp:revision>
  <dcterms:created xsi:type="dcterms:W3CDTF">2011-08-24T00:15:50Z</dcterms:created>
  <dcterms:modified xsi:type="dcterms:W3CDTF">2011-08-31T22:25:12Z</dcterms:modified>
  <cp:category>Master_Powerpoint</cp:category>
</cp:coreProperties>
</file>